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  <p:sldMasterId id="2147484069" r:id="rId2"/>
  </p:sldMasterIdLst>
  <p:notesMasterIdLst>
    <p:notesMasterId r:id="rId12"/>
  </p:notesMasterIdLst>
  <p:sldIdLst>
    <p:sldId id="256" r:id="rId3"/>
    <p:sldId id="264" r:id="rId4"/>
    <p:sldId id="265" r:id="rId5"/>
    <p:sldId id="259" r:id="rId6"/>
    <p:sldId id="266" r:id="rId7"/>
    <p:sldId id="267" r:id="rId8"/>
    <p:sldId id="268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21B8A-1CDB-4042-85FA-3CB526CE9990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2210A-5E66-4849-9C8A-DB611B76CB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19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2210A-5E66-4849-9C8A-DB611B76CB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8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2210A-5E66-4849-9C8A-DB611B76CBE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40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2210A-5E66-4849-9C8A-DB611B76CBE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5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2210A-5E66-4849-9C8A-DB611B76CBE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96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2210A-5E66-4849-9C8A-DB611B76CBE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94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2210A-5E66-4849-9C8A-DB611B76CBE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22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2210A-5E66-4849-9C8A-DB611B76CBE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109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2210A-5E66-4849-9C8A-DB611B76CBE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11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2210A-5E66-4849-9C8A-DB611B76CBE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43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CB95608-02A1-4DB0-A633-58B003043A35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B64193-C2DF-4A7A-A914-413EFC86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1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95608-02A1-4DB0-A633-58B003043A35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64193-C2DF-4A7A-A914-413EFC86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15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95608-02A1-4DB0-A633-58B003043A35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64193-C2DF-4A7A-A914-413EFC86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48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95608-02A1-4DB0-A633-58B003043A35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64193-C2DF-4A7A-A914-413EFC86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32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2C86BBA-F461-41DF-86A5-F0436723B253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13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D32ED-F0A3-4AFA-A4D7-C54792F7BB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84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33D3C-3D75-497A-8A35-140E7E4335E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87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CD593-31AA-45E2-9F5F-A52FF147C1A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65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FB60A-4EFF-47EF-9EEC-62BE02246A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69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4CA24-F4E8-42B1-8CD0-91217B74FA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66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59E2E-BB6E-4E61-A28D-FA8D78500D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8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95608-02A1-4DB0-A633-58B003043A35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64193-C2DF-4A7A-A914-413EFC86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418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B0649-BA40-4C10-A042-810A59879FF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06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51B05-9E05-4F51-A0B2-179BCC952B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61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34521-EA82-48DB-A3DC-D7EE193089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757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17E37-DA95-43A8-A4DB-1CE43A2EB81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43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DCCF2-C7B2-4D64-A649-AF1D74657A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95608-02A1-4DB0-A633-58B003043A35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64193-C2DF-4A7A-A914-413EFC86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56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95608-02A1-4DB0-A633-58B003043A35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64193-C2DF-4A7A-A914-413EFC86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8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95608-02A1-4DB0-A633-58B003043A35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64193-C2DF-4A7A-A914-413EFC86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35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95608-02A1-4DB0-A633-58B003043A35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64193-C2DF-4A7A-A914-413EFC86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76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95608-02A1-4DB0-A633-58B003043A35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64193-C2DF-4A7A-A914-413EFC86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75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95608-02A1-4DB0-A633-58B003043A35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64193-C2DF-4A7A-A914-413EFC86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41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95608-02A1-4DB0-A633-58B003043A35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64193-C2DF-4A7A-A914-413EFC86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66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CB95608-02A1-4DB0-A633-58B003043A35}" type="datetimeFigureOut">
              <a:rPr lang="ru-RU" smtClean="0"/>
              <a:t>06.06.2020</a:t>
            </a:fld>
            <a:endParaRPr 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FB64193-C2DF-4A7A-A914-413EFC86EB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C87DEB-E830-47F9-B752-05BEDECA5D3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0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717032"/>
            <a:ext cx="6048673" cy="2439703"/>
          </a:xfrm>
        </p:spPr>
        <p:txBody>
          <a:bodyPr/>
          <a:lstStyle/>
          <a:p>
            <a:r>
              <a:rPr lang="ru-RU" sz="3600" b="1" cap="all" dirty="0" err="1"/>
              <a:t>Агнисара</a:t>
            </a:r>
            <a:r>
              <a:rPr lang="ru-RU" sz="3600" b="1" cap="all" dirty="0"/>
              <a:t> увеличивает кровоток в </a:t>
            </a:r>
            <a:r>
              <a:rPr lang="ru-RU" sz="3600" b="1" cap="all" dirty="0" smtClean="0"/>
              <a:t>верхней брыжеечной артерии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60648"/>
            <a:ext cx="8784976" cy="252028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2000" i="1" dirty="0" smtClean="0"/>
              <a:t>Санкт-Петербургский </a:t>
            </a:r>
            <a:r>
              <a:rPr lang="ru-RU" sz="2000" i="1" dirty="0"/>
              <a:t>государственный </a:t>
            </a:r>
            <a:r>
              <a:rPr lang="ru-RU" sz="2000" i="1" dirty="0" smtClean="0"/>
              <a:t>университет</a:t>
            </a:r>
            <a:r>
              <a:rPr lang="en-US" sz="2000" i="1" dirty="0" smtClean="0"/>
              <a:t>, </a:t>
            </a:r>
            <a:r>
              <a:rPr lang="ru-RU" sz="2000" i="1" dirty="0" smtClean="0"/>
              <a:t>Россия</a:t>
            </a:r>
            <a:r>
              <a:rPr lang="ru-RU" sz="2000" i="1" baseline="30000" dirty="0"/>
              <a:t>1</a:t>
            </a:r>
            <a:endParaRPr lang="en-US" sz="2000" i="1" dirty="0" smtClean="0"/>
          </a:p>
          <a:p>
            <a:r>
              <a:rPr lang="ru-RU" sz="2000" i="1" dirty="0" smtClean="0"/>
              <a:t>Московский </a:t>
            </a:r>
            <a:r>
              <a:rPr lang="ru-RU" sz="2000" i="1" dirty="0"/>
              <a:t>областной научно-исследовательский клинический институт им. М. Ф. </a:t>
            </a:r>
            <a:r>
              <a:rPr lang="ru-RU" sz="2000" i="1" dirty="0" smtClean="0"/>
              <a:t>Владимирского, Россия</a:t>
            </a:r>
            <a:r>
              <a:rPr lang="ru-RU" sz="2000" i="1" baseline="30000" dirty="0"/>
              <a:t>2</a:t>
            </a:r>
            <a:endParaRPr lang="ru-RU" sz="2000" dirty="0"/>
          </a:p>
          <a:p>
            <a:r>
              <a:rPr lang="ru-RU" sz="2000" i="1" dirty="0" err="1" smtClean="0"/>
              <a:t>The</a:t>
            </a:r>
            <a:r>
              <a:rPr lang="ru-RU" sz="2000" i="1" dirty="0" smtClean="0"/>
              <a:t> </a:t>
            </a:r>
            <a:r>
              <a:rPr lang="ru-RU" sz="2000" i="1" dirty="0" err="1"/>
              <a:t>Ohio</a:t>
            </a:r>
            <a:r>
              <a:rPr lang="ru-RU" sz="2000" i="1" dirty="0"/>
              <a:t> </a:t>
            </a:r>
            <a:r>
              <a:rPr lang="ru-RU" sz="2000" i="1" dirty="0" err="1"/>
              <a:t>State</a:t>
            </a:r>
            <a:r>
              <a:rPr lang="ru-RU" sz="2000" i="1" dirty="0"/>
              <a:t> </a:t>
            </a:r>
            <a:r>
              <a:rPr lang="ru-RU" sz="2000" i="1" dirty="0" err="1"/>
              <a:t>University</a:t>
            </a:r>
            <a:r>
              <a:rPr lang="en-US" sz="2000" i="1" dirty="0"/>
              <a:t> </a:t>
            </a:r>
            <a:r>
              <a:rPr lang="en-US" sz="2000" i="1" dirty="0" err="1"/>
              <a:t>Wexner</a:t>
            </a:r>
            <a:r>
              <a:rPr lang="en-US" sz="2000" i="1" dirty="0"/>
              <a:t> Medical Centre, USA </a:t>
            </a:r>
            <a:r>
              <a:rPr lang="en-US" sz="2000" i="1" baseline="30000" dirty="0"/>
              <a:t>3</a:t>
            </a:r>
            <a:endParaRPr lang="ru-RU" sz="2000" dirty="0"/>
          </a:p>
          <a:p>
            <a:r>
              <a:rPr lang="en-US" sz="2000" i="1" dirty="0" smtClean="0"/>
              <a:t>Eastern </a:t>
            </a:r>
            <a:r>
              <a:rPr lang="en-US" sz="2000" i="1" dirty="0"/>
              <a:t>Virginia Medical School, </a:t>
            </a:r>
            <a:r>
              <a:rPr lang="en-US" sz="2000" i="1" dirty="0" smtClean="0"/>
              <a:t>USA</a:t>
            </a:r>
            <a:r>
              <a:rPr lang="en-US" sz="2000" i="1" baseline="30000" dirty="0"/>
              <a:t>4</a:t>
            </a:r>
            <a:endParaRPr lang="ru-RU" sz="2000" dirty="0"/>
          </a:p>
          <a:p>
            <a:r>
              <a:rPr lang="ru-RU" sz="2400" dirty="0" err="1" smtClean="0"/>
              <a:t>Минвалеев</a:t>
            </a:r>
            <a:r>
              <a:rPr lang="ru-RU" sz="2400" dirty="0" smtClean="0"/>
              <a:t> </a:t>
            </a:r>
            <a:r>
              <a:rPr lang="ru-RU" sz="2400" dirty="0"/>
              <a:t>Р.С.</a:t>
            </a:r>
            <a:r>
              <a:rPr lang="ru-RU" sz="2400" baseline="30000" dirty="0"/>
              <a:t>1</a:t>
            </a:r>
            <a:r>
              <a:rPr lang="ru-RU" sz="2400" dirty="0"/>
              <a:t>, Богданов Р.Р.</a:t>
            </a:r>
            <a:r>
              <a:rPr lang="ru-RU" sz="2400" baseline="30000" dirty="0"/>
              <a:t>2</a:t>
            </a:r>
            <a:r>
              <a:rPr lang="ru-RU" sz="2400" dirty="0"/>
              <a:t>, </a:t>
            </a:r>
            <a:r>
              <a:rPr lang="en-US" sz="2400" dirty="0" err="1"/>
              <a:t>Bahner</a:t>
            </a:r>
            <a:r>
              <a:rPr lang="en-US" sz="2400" dirty="0"/>
              <a:t> D</a:t>
            </a:r>
            <a:r>
              <a:rPr lang="ru-RU" sz="2400" dirty="0"/>
              <a:t>.</a:t>
            </a:r>
            <a:r>
              <a:rPr lang="ru-RU" sz="2400" baseline="30000" dirty="0"/>
              <a:t>3</a:t>
            </a:r>
            <a:r>
              <a:rPr lang="ru-RU" sz="2400" dirty="0"/>
              <a:t>, </a:t>
            </a:r>
            <a:r>
              <a:rPr lang="es-ES" sz="2400" dirty="0"/>
              <a:t>Levitov A</a:t>
            </a:r>
            <a:r>
              <a:rPr lang="ru-RU" sz="2400" dirty="0"/>
              <a:t>.</a:t>
            </a:r>
            <a:r>
              <a:rPr lang="ru-RU" sz="2400" baseline="30000" dirty="0"/>
              <a:t>4</a:t>
            </a:r>
            <a:r>
              <a:rPr lang="es-ES" sz="2400" dirty="0"/>
              <a:t>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29738" y="6219745"/>
            <a:ext cx="3445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ru-RU" sz="2400" kern="0" dirty="0">
                <a:solidFill>
                  <a:srgbClr val="000000"/>
                </a:solidFill>
              </a:rPr>
              <a:t>Санкт-Петербург, 2020</a:t>
            </a:r>
          </a:p>
        </p:txBody>
      </p:sp>
      <p:pic>
        <p:nvPicPr>
          <p:cNvPr id="6" name="Picture 2" descr="E:\Фото\Соловки\Кузова 2018\Инет\Уддияна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46578"/>
            <a:ext cx="2758831" cy="302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28" y="2564904"/>
            <a:ext cx="934819" cy="101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513" y="2546004"/>
            <a:ext cx="829815" cy="82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F:\Наука\Левитов\Испания 2014-2018\EVM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363" y="2514047"/>
            <a:ext cx="896456" cy="89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Наука\Левитов\Испания 2014-2018\МОНИКИ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36" y="2593680"/>
            <a:ext cx="821432" cy="81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294" y="3717032"/>
            <a:ext cx="1023236" cy="102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2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Желудочно-кишечные расстройства у спортсменов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17713"/>
            <a:ext cx="8383744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30-70% в зависимости от вида спорта</a:t>
            </a:r>
          </a:p>
          <a:p>
            <a:pPr marL="0" indent="0">
              <a:buNone/>
            </a:pPr>
            <a:r>
              <a:rPr lang="ru-RU" dirty="0" smtClean="0"/>
              <a:t>Причины:</a:t>
            </a:r>
          </a:p>
          <a:p>
            <a:r>
              <a:rPr lang="ru-RU" dirty="0" smtClean="0"/>
              <a:t>Механическая</a:t>
            </a:r>
          </a:p>
          <a:p>
            <a:r>
              <a:rPr lang="ru-RU" dirty="0" err="1" smtClean="0"/>
              <a:t>Нейрорегуляторная</a:t>
            </a:r>
            <a:endParaRPr lang="ru-RU" dirty="0" smtClean="0"/>
          </a:p>
          <a:p>
            <a:r>
              <a:rPr lang="ru-RU" dirty="0" smtClean="0"/>
              <a:t>Ишемическая</a:t>
            </a:r>
          </a:p>
          <a:p>
            <a:pPr lvl="1"/>
            <a:r>
              <a:rPr lang="ru-RU" dirty="0" smtClean="0"/>
              <a:t>Кровотечения</a:t>
            </a:r>
          </a:p>
          <a:p>
            <a:pPr lvl="1"/>
            <a:r>
              <a:rPr lang="ru-RU" dirty="0" err="1" smtClean="0"/>
              <a:t>Эндотоксемия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3169146" cy="261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6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Агнисара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017713"/>
            <a:ext cx="3816424" cy="411480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«</a:t>
            </a:r>
            <a:r>
              <a:rPr lang="ru-RU" sz="2400" b="1" dirty="0" err="1"/>
              <a:t>Гхеранда-самхита</a:t>
            </a:r>
            <a:r>
              <a:rPr lang="ru-RU" sz="2400" b="1" dirty="0"/>
              <a:t>»</a:t>
            </a:r>
            <a:r>
              <a:rPr lang="ru-RU" sz="2400" dirty="0"/>
              <a:t>, сутра 1.20: «Тесно прижми узел пупа к позвоночнику, втягивая живот сто раз. Это - </a:t>
            </a:r>
            <a:r>
              <a:rPr lang="ru-RU" sz="2400" i="1" dirty="0" err="1"/>
              <a:t>агнисара-дхаути</a:t>
            </a:r>
            <a:r>
              <a:rPr lang="ru-RU" sz="2400" dirty="0"/>
              <a:t>, которая приносит </a:t>
            </a:r>
            <a:r>
              <a:rPr lang="ru-RU" sz="2400" dirty="0" err="1"/>
              <a:t>йогину</a:t>
            </a:r>
            <a:r>
              <a:rPr lang="ru-RU" sz="2400" dirty="0"/>
              <a:t> успех в йоге, </a:t>
            </a:r>
            <a:r>
              <a:rPr lang="ru-RU" sz="2400" b="1" dirty="0"/>
              <a:t>устраняет болезни желудка и усиливает огонь пищеварения</a:t>
            </a:r>
            <a:r>
              <a:rPr lang="ru-RU" sz="2400" dirty="0"/>
              <a:t>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030" y="188640"/>
            <a:ext cx="31908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61" y="4028669"/>
            <a:ext cx="3817144" cy="253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454" y="188640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5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9" y="214313"/>
            <a:ext cx="5581302" cy="1462087"/>
          </a:xfrm>
        </p:spPr>
        <p:txBody>
          <a:bodyPr/>
          <a:lstStyle/>
          <a:p>
            <a:r>
              <a:rPr lang="ru-RU" dirty="0" smtClean="0"/>
              <a:t>Исследование: </a:t>
            </a:r>
            <a:br>
              <a:rPr lang="ru-RU" dirty="0" smtClean="0"/>
            </a:br>
            <a:r>
              <a:rPr lang="ru-RU" dirty="0" smtClean="0"/>
              <a:t>материалы и методы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17712"/>
            <a:ext cx="6048672" cy="4507631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Всего обследовано 12 здоровых добровольцев обоего пола (из них 8 женщин) в возрасте от 34 до 57 лет, обученных выполнению упражнения </a:t>
            </a:r>
            <a:r>
              <a:rPr lang="ru-RU" sz="2000" i="1" dirty="0" err="1"/>
              <a:t>агнисара</a:t>
            </a:r>
            <a:r>
              <a:rPr lang="ru-RU" sz="2000" dirty="0"/>
              <a:t> </a:t>
            </a:r>
            <a:r>
              <a:rPr lang="ru-RU" sz="2000" dirty="0" smtClean="0"/>
              <a:t>. </a:t>
            </a:r>
          </a:p>
          <a:p>
            <a:pPr marL="0" indent="0">
              <a:buNone/>
            </a:pPr>
            <a:r>
              <a:rPr lang="ru-RU" sz="2000" dirty="0"/>
              <a:t>Ультразвуковое обследование кровотока верхней брыжеечной </a:t>
            </a:r>
            <a:r>
              <a:rPr lang="ru-RU" sz="2000" dirty="0" smtClean="0"/>
              <a:t>артерии до и после стократного выполнения упражнения </a:t>
            </a:r>
            <a:r>
              <a:rPr lang="ru-RU" sz="2000" i="1" dirty="0" err="1"/>
              <a:t>агнисара</a:t>
            </a:r>
            <a:r>
              <a:rPr lang="ru-RU" sz="2000" dirty="0"/>
              <a:t> </a:t>
            </a:r>
            <a:r>
              <a:rPr lang="ru-RU" sz="2000" dirty="0" smtClean="0"/>
              <a:t>проводили </a:t>
            </a:r>
            <a:r>
              <a:rPr lang="ru-RU" sz="2000" dirty="0"/>
              <a:t>с помощью ультразвуковой машины экспертного класса </a:t>
            </a:r>
            <a:r>
              <a:rPr lang="ru-RU" sz="2000" dirty="0" err="1"/>
              <a:t>Fujifilm</a:t>
            </a:r>
            <a:r>
              <a:rPr lang="ru-RU" sz="2000" dirty="0"/>
              <a:t> </a:t>
            </a:r>
            <a:r>
              <a:rPr lang="ru-RU" sz="2000" dirty="0" err="1"/>
              <a:t>Sonosite</a:t>
            </a:r>
            <a:r>
              <a:rPr lang="ru-RU" sz="2000" dirty="0"/>
              <a:t> </a:t>
            </a:r>
            <a:r>
              <a:rPr lang="ru-RU" sz="2000" dirty="0" err="1" smtClean="0"/>
              <a:t>Edge</a:t>
            </a:r>
            <a:r>
              <a:rPr lang="ru-RU" sz="2000" dirty="0" smtClean="0"/>
              <a:t>, США). </a:t>
            </a:r>
            <a:r>
              <a:rPr lang="ru-RU" sz="2000" dirty="0"/>
              <a:t>Для сагиттальной визуализации брюшной аорты и отходящей от нее верхней брыжеечной артерии использовали </a:t>
            </a:r>
            <a:r>
              <a:rPr lang="ru-RU" sz="2000" dirty="0" err="1"/>
              <a:t>конвексный</a:t>
            </a:r>
            <a:r>
              <a:rPr lang="ru-RU" sz="2000" dirty="0"/>
              <a:t> датчик С60</a:t>
            </a:r>
            <a:r>
              <a:rPr lang="en-US" sz="2000" dirty="0"/>
              <a:t>x</a:t>
            </a:r>
            <a:r>
              <a:rPr lang="ru-RU" sz="2000" dirty="0"/>
              <a:t> с частотой сканирования 2-5 </a:t>
            </a:r>
            <a:r>
              <a:rPr lang="ru-RU" sz="2000" dirty="0" err="1"/>
              <a:t>Мгц</a:t>
            </a:r>
            <a:r>
              <a:rPr lang="ru-RU" sz="2000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016" y="1412776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9382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05544"/>
            <a:ext cx="8223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472" y="1432194"/>
            <a:ext cx="8969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2636912"/>
            <a:ext cx="2401887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16216" y="4916668"/>
            <a:ext cx="26288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ru-RU" altLang="ru-RU" sz="2400" kern="0" dirty="0" err="1">
                <a:solidFill>
                  <a:srgbClr val="000000"/>
                </a:solidFill>
              </a:rPr>
              <a:t>Fujifilm</a:t>
            </a:r>
            <a:r>
              <a:rPr lang="ru-RU" altLang="ru-RU" sz="2400" kern="0" dirty="0">
                <a:solidFill>
                  <a:srgbClr val="000000"/>
                </a:solidFill>
              </a:rPr>
              <a:t> </a:t>
            </a:r>
            <a:r>
              <a:rPr lang="ru-RU" altLang="ru-RU" sz="2400" kern="0" dirty="0" err="1">
                <a:solidFill>
                  <a:srgbClr val="000000"/>
                </a:solidFill>
              </a:rPr>
              <a:t>Sonosite</a:t>
            </a:r>
            <a:r>
              <a:rPr lang="ru-RU" altLang="ru-RU" sz="2400" kern="0" dirty="0">
                <a:solidFill>
                  <a:srgbClr val="000000"/>
                </a:solidFill>
              </a:rPr>
              <a:t> </a:t>
            </a:r>
            <a:r>
              <a:rPr lang="ru-RU" altLang="ru-RU" sz="2400" kern="0" dirty="0" err="1">
                <a:solidFill>
                  <a:srgbClr val="000000"/>
                </a:solidFill>
              </a:rPr>
              <a:t>Edge</a:t>
            </a:r>
            <a:r>
              <a:rPr lang="ru-RU" altLang="ru-RU" sz="2400" kern="0" dirty="0">
                <a:solidFill>
                  <a:srgbClr val="000000"/>
                </a:solidFill>
              </a:rPr>
              <a:t> 2 (</a:t>
            </a:r>
            <a:r>
              <a:rPr lang="ru-RU" altLang="ru-RU" sz="2400" kern="0" dirty="0" err="1">
                <a:solidFill>
                  <a:srgbClr val="000000"/>
                </a:solidFill>
              </a:rPr>
              <a:t>Bothell</a:t>
            </a:r>
            <a:r>
              <a:rPr lang="ru-RU" altLang="ru-RU" sz="2400" kern="0" dirty="0">
                <a:solidFill>
                  <a:srgbClr val="000000"/>
                </a:solidFill>
              </a:rPr>
              <a:t> </a:t>
            </a:r>
            <a:r>
              <a:rPr lang="ru-RU" altLang="ru-RU" sz="2400" kern="0" dirty="0" err="1">
                <a:solidFill>
                  <a:srgbClr val="000000"/>
                </a:solidFill>
              </a:rPr>
              <a:t>Washington</a:t>
            </a:r>
            <a:r>
              <a:rPr lang="ru-RU" altLang="ru-RU" sz="2400" kern="0" dirty="0">
                <a:solidFill>
                  <a:srgbClr val="00000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8287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793037" cy="1462087"/>
          </a:xfrm>
        </p:spPr>
        <p:txBody>
          <a:bodyPr/>
          <a:lstStyle/>
          <a:p>
            <a:r>
              <a:rPr lang="ru-RU" sz="3200" dirty="0" smtClean="0"/>
              <a:t>Ультразвуковая визуализация верхней брыжеечной артерии </a:t>
            </a:r>
            <a:br>
              <a:rPr lang="ru-RU" sz="3200" dirty="0" smtClean="0"/>
            </a:br>
            <a:r>
              <a:rPr lang="ru-RU" sz="3200" dirty="0" smtClean="0"/>
              <a:t>(</a:t>
            </a:r>
            <a:r>
              <a:rPr lang="en-US" sz="3200" dirty="0" smtClean="0"/>
              <a:t>superior </a:t>
            </a:r>
            <a:r>
              <a:rPr lang="en-US" sz="3200" dirty="0"/>
              <a:t>mesenteric artery</a:t>
            </a:r>
            <a:r>
              <a:rPr lang="ru-RU" sz="3200" dirty="0"/>
              <a:t>, </a:t>
            </a:r>
            <a:r>
              <a:rPr lang="en-US" sz="3200" dirty="0"/>
              <a:t>SMA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47684"/>
            <a:ext cx="6495047" cy="488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15" y="2418639"/>
            <a:ext cx="9382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575" y="3717032"/>
            <a:ext cx="8223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953" y="4707433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696" y="5733256"/>
            <a:ext cx="8969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08" y="692696"/>
            <a:ext cx="15843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38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Типичная </a:t>
            </a:r>
            <a:r>
              <a:rPr lang="ru-RU" sz="2800" dirty="0" err="1"/>
              <a:t>сонограмма</a:t>
            </a:r>
            <a:r>
              <a:rPr lang="ru-RU" sz="2800" dirty="0"/>
              <a:t> линейного и объемного кровотока в верхней брыжеечной артерии после выполнения упражнения </a:t>
            </a:r>
            <a:r>
              <a:rPr lang="ru-RU" sz="2800" i="1" dirty="0" err="1"/>
              <a:t>агнисара</a:t>
            </a:r>
            <a:endParaRPr lang="ru-RU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9727"/>
            <a:ext cx="6599747" cy="493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132856"/>
            <a:ext cx="9334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922" y="3573016"/>
            <a:ext cx="8223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72" y="4725144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375" y="5805264"/>
            <a:ext cx="8969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9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1"/>
            <a:ext cx="7937053" cy="1512168"/>
          </a:xfrm>
        </p:spPr>
        <p:txBody>
          <a:bodyPr/>
          <a:lstStyle/>
          <a:p>
            <a:r>
              <a:rPr lang="ru-RU" sz="2800" dirty="0"/>
              <a:t>Результаты </a:t>
            </a:r>
            <a:r>
              <a:rPr lang="ru-RU" sz="2800" dirty="0" smtClean="0"/>
              <a:t>измерений</a:t>
            </a:r>
            <a:r>
              <a:rPr lang="ru-RU" sz="2800" dirty="0"/>
              <a:t> линейного и объемного кровотока в верхней брыжеечной артерии после выполнения упражнения </a:t>
            </a:r>
            <a:r>
              <a:rPr lang="ru-RU" sz="2800" i="1" dirty="0" err="1"/>
              <a:t>агнисара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693060"/>
              </p:ext>
            </p:extLst>
          </p:nvPr>
        </p:nvGraphicFramePr>
        <p:xfrm>
          <a:off x="323528" y="2276874"/>
          <a:ext cx="8352928" cy="45079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4964"/>
                <a:gridCol w="1534265"/>
                <a:gridCol w="1516686"/>
                <a:gridCol w="1907013"/>
              </a:tblGrid>
              <a:tr h="944105"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Показатель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err="1">
                          <a:effectLst/>
                        </a:rPr>
                        <a:t>Среднее±стандартное</a:t>
                      </a:r>
                      <a:r>
                        <a:rPr lang="ru-RU" sz="1600" dirty="0">
                          <a:effectLst/>
                        </a:rPr>
                        <a:t> отклонение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</a:rPr>
                        <a:t>Вероятность ошибки 1-ого рода 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2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0" dirty="0">
                          <a:effectLst/>
                        </a:rPr>
                        <a:t>До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0" dirty="0">
                          <a:effectLst/>
                        </a:rPr>
                        <a:t>После</a:t>
                      </a:r>
                      <a:endParaRPr lang="ru-RU" sz="2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205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Диаметр, см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</a:rPr>
                        <a:t>0,605±0,062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effectLst/>
                        </a:rPr>
                        <a:t>0,65±0,05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>
                          <a:effectLst/>
                        </a:rPr>
                        <a:t>0,01379</a:t>
                      </a:r>
                      <a:r>
                        <a:rPr lang="en-US" sz="1600" b="1">
                          <a:effectLst/>
                        </a:rPr>
                        <a:t>&lt;0,05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4410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Систолический кровоток, см/с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</a:rPr>
                        <a:t>144,3</a:t>
                      </a:r>
                      <a:r>
                        <a:rPr lang="ru-RU" sz="1600" b="1">
                          <a:effectLst/>
                        </a:rPr>
                        <a:t>±63,5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</a:rPr>
                        <a:t>162,6</a:t>
                      </a:r>
                      <a:r>
                        <a:rPr lang="ru-RU" sz="1600" b="1" dirty="0">
                          <a:effectLst/>
                        </a:rPr>
                        <a:t>±59,4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</a:rPr>
                        <a:t>0,03911&lt;0,05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4410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Диастолический кровоток, см/с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</a:rPr>
                        <a:t>20,05</a:t>
                      </a:r>
                      <a:r>
                        <a:rPr lang="ru-RU" sz="1600" b="1">
                          <a:effectLst/>
                        </a:rPr>
                        <a:t>±8,6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</a:rPr>
                        <a:t>26,</a:t>
                      </a:r>
                      <a:r>
                        <a:rPr lang="ru-RU" sz="1600" b="1">
                          <a:effectLst/>
                        </a:rPr>
                        <a:t>9±9,4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</a:rPr>
                        <a:t>0,00336&lt;0,05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205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Объем кровотока, мл/мин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</a:rPr>
                        <a:t>412,4</a:t>
                      </a:r>
                      <a:r>
                        <a:rPr lang="ru-RU" sz="1600" b="1" dirty="0">
                          <a:effectLst/>
                        </a:rPr>
                        <a:t>±240,8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</a:rPr>
                        <a:t>549,9</a:t>
                      </a:r>
                      <a:r>
                        <a:rPr lang="ru-RU" sz="1600" b="1" dirty="0">
                          <a:effectLst/>
                        </a:rPr>
                        <a:t>±293,</a:t>
                      </a:r>
                      <a:r>
                        <a:rPr lang="en-US" sz="1600" b="1" dirty="0">
                          <a:effectLst/>
                        </a:rPr>
                        <a:t>9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</a:rPr>
                        <a:t>0,0008&lt;0,001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38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5337944" cy="424847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Йоговское упражнение </a:t>
            </a:r>
            <a:r>
              <a:rPr lang="ru-RU" sz="2800" i="1" dirty="0" err="1"/>
              <a:t>агнисара</a:t>
            </a:r>
            <a:r>
              <a:rPr lang="ru-RU" sz="2800" dirty="0"/>
              <a:t> повышает кровоток в верхней </a:t>
            </a:r>
            <a:r>
              <a:rPr lang="ru-RU" sz="2800" dirty="0" smtClean="0"/>
              <a:t>брыжеечной (</a:t>
            </a:r>
            <a:r>
              <a:rPr lang="ru-RU" sz="2800" dirty="0" err="1" smtClean="0"/>
              <a:t>мезентериальной</a:t>
            </a:r>
            <a:r>
              <a:rPr lang="ru-RU" sz="2800" dirty="0" smtClean="0"/>
              <a:t>) </a:t>
            </a:r>
            <a:r>
              <a:rPr lang="ru-RU" sz="2800" dirty="0"/>
              <a:t>артерии, что может </a:t>
            </a:r>
            <a:r>
              <a:rPr lang="ru-RU" sz="2800" dirty="0" err="1"/>
              <a:t>профилактировать</a:t>
            </a:r>
            <a:r>
              <a:rPr lang="ru-RU" sz="2800" dirty="0"/>
              <a:t> ишемическую причину гастроинтестинальных нарушений при физических нагрузках.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89" y="332656"/>
            <a:ext cx="9334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2182"/>
            <a:ext cx="8223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52936"/>
            <a:ext cx="275590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1745"/>
            <a:ext cx="8286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814" y="435232"/>
            <a:ext cx="8969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911" y="764629"/>
            <a:ext cx="15843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6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Благодарности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916832"/>
            <a:ext cx="5472608" cy="519849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altLang="ru-RU" sz="2400" dirty="0" smtClean="0"/>
              <a:t>Автор</a:t>
            </a:r>
            <a:r>
              <a:rPr lang="ru-RU" altLang="ru-RU" sz="2400" dirty="0"/>
              <a:t>ы</a:t>
            </a:r>
            <a:r>
              <a:rPr lang="ru-RU" altLang="ru-RU" sz="2400" dirty="0" smtClean="0"/>
              <a:t> выражает глубокую благодарность генеральному директору киностудии исторического фильма «Фараон» Ирине Архиповой, организатору и вдохновителю международных научно-исследовательских экспедиций в рамках ее авторского проекта «В поисках утраченных знаний» (с), направленного на поддержку отечественной науки, также всем участникам научно-исследовательских экспедиций «Пиренеи 2018» и «Пиренеи 2019».</a:t>
            </a:r>
            <a:r>
              <a:rPr lang="ru-RU" altLang="ru-RU" sz="3100" dirty="0" smtClean="0"/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728" y="120693"/>
            <a:ext cx="172561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4436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Наука\Левитов\Испания 2014-2018\Ира_благодарност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840" y="2276872"/>
            <a:ext cx="3358292" cy="397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43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Доклад на гималайской конфе_2017_1</Template>
  <TotalTime>3953</TotalTime>
  <Words>366</Words>
  <Application>Microsoft Office PowerPoint</Application>
  <PresentationFormat>Экран (4:3)</PresentationFormat>
  <Paragraphs>58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Палитра</vt:lpstr>
      <vt:lpstr>1_Палитра</vt:lpstr>
      <vt:lpstr>Агнисара увеличивает кровоток в верхней брыжеечной артерии</vt:lpstr>
      <vt:lpstr>Желудочно-кишечные расстройства у спортсменов</vt:lpstr>
      <vt:lpstr>Агнисара</vt:lpstr>
      <vt:lpstr>Исследование:  материалы и методы </vt:lpstr>
      <vt:lpstr>Ультразвуковая визуализация верхней брыжеечной артерии  (superior mesenteric artery, SMA)</vt:lpstr>
      <vt:lpstr>Типичная сонограмма линейного и объемного кровотока в верхней брыжеечной артерии после выполнения упражнения агнисара</vt:lpstr>
      <vt:lpstr>Результаты измерений линейного и объемного кровотока в верхней брыжеечной артерии после выполнения упражнения агнисара </vt:lpstr>
      <vt:lpstr>Вывод</vt:lpstr>
      <vt:lpstr>Благодарности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Dell</cp:lastModifiedBy>
  <cp:revision>45</cp:revision>
  <dcterms:created xsi:type="dcterms:W3CDTF">2020-04-06T13:30:48Z</dcterms:created>
  <dcterms:modified xsi:type="dcterms:W3CDTF">2020-06-06T15:23:01Z</dcterms:modified>
</cp:coreProperties>
</file>